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75" r:id="rId3"/>
    <p:sldId id="276" r:id="rId4"/>
    <p:sldId id="280" r:id="rId5"/>
    <p:sldId id="282" r:id="rId6"/>
    <p:sldId id="281" r:id="rId7"/>
    <p:sldId id="283" r:id="rId8"/>
    <p:sldId id="284" r:id="rId9"/>
    <p:sldId id="285" r:id="rId10"/>
    <p:sldId id="273" r:id="rId11"/>
    <p:sldId id="274" r:id="rId12"/>
    <p:sldId id="257" r:id="rId13"/>
    <p:sldId id="271" r:id="rId14"/>
    <p:sldId id="272" r:id="rId15"/>
    <p:sldId id="258" r:id="rId16"/>
    <p:sldId id="259" r:id="rId17"/>
    <p:sldId id="260" r:id="rId18"/>
    <p:sldId id="262" r:id="rId19"/>
    <p:sldId id="263" r:id="rId20"/>
    <p:sldId id="264" r:id="rId21"/>
    <p:sldId id="265" r:id="rId22"/>
    <p:sldId id="266" r:id="rId23"/>
    <p:sldId id="267" r:id="rId24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  <a:srgbClr val="DCE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1884" y="4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75742A76-3908-4DCB-85B3-787331C49710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53CC3BA-73C7-4A06-A5C2-98DACCBAA9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87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C3BA-73C7-4A06-A5C2-98DACCBAA95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2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C3BA-73C7-4A06-A5C2-98DACCBAA95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2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C3BA-73C7-4A06-A5C2-98DACCBAA95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20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CC3BA-73C7-4A06-A5C2-98DACCBAA95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2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853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712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6278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405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951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320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357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886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663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10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371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36A63-7ED7-42BA-B0B6-A2F26592E684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F2E78-E55F-4720-AAC2-1B14D29E48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579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Sloping Triangle</a:t>
            </a:r>
          </a:p>
        </p:txBody>
      </p:sp>
    </p:spTree>
    <p:extLst>
      <p:ext uri="{BB962C8B-B14F-4D97-AF65-F5344CB8AC3E}">
        <p14:creationId xmlns:p14="http://schemas.microsoft.com/office/powerpoint/2010/main" val="149692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14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992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" y="1226439"/>
            <a:ext cx="9096756" cy="44051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62400" y="1600200"/>
            <a:ext cx="3775393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area of this triangle?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(Each square represents 1 cm</a:t>
            </a:r>
            <a:r>
              <a:rPr lang="en-GB" baseline="30000" dirty="0">
                <a:latin typeface="Comic Sans MS" panose="030F0702030302020204" pitchFamily="66" charset="0"/>
              </a:rPr>
              <a:t>2</a:t>
            </a:r>
            <a:r>
              <a:rPr lang="en-GB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3474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622" y="5169896"/>
            <a:ext cx="409086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297596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SIC_56</a:t>
            </a:r>
          </a:p>
        </p:txBody>
      </p:sp>
    </p:spTree>
    <p:extLst>
      <p:ext uri="{BB962C8B-B14F-4D97-AF65-F5344CB8AC3E}">
        <p14:creationId xmlns:p14="http://schemas.microsoft.com/office/powerpoint/2010/main" val="2613923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" y="1226439"/>
            <a:ext cx="9096756" cy="44051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91572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62400" y="1600200"/>
            <a:ext cx="3775393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area of this triangle?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(Each square represents 1 cm</a:t>
            </a:r>
            <a:r>
              <a:rPr lang="en-GB" baseline="30000" dirty="0">
                <a:latin typeface="Comic Sans MS" panose="030F0702030302020204" pitchFamily="66" charset="0"/>
              </a:rPr>
              <a:t>2</a:t>
            </a:r>
            <a:r>
              <a:rPr lang="en-GB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622" y="5169896"/>
            <a:ext cx="37863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6297596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SIC_56</a:t>
            </a:r>
          </a:p>
        </p:txBody>
      </p:sp>
    </p:spTree>
    <p:extLst>
      <p:ext uri="{BB962C8B-B14F-4D97-AF65-F5344CB8AC3E}">
        <p14:creationId xmlns:p14="http://schemas.microsoft.com/office/powerpoint/2010/main" val="4240986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8" y="1331032"/>
            <a:ext cx="9051545" cy="419593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1572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62400" y="1600200"/>
            <a:ext cx="3775393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area of this triangle?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(Each square represents 1 cm</a:t>
            </a:r>
            <a:r>
              <a:rPr lang="en-GB" baseline="30000" dirty="0">
                <a:latin typeface="Comic Sans MS" panose="030F0702030302020204" pitchFamily="66" charset="0"/>
              </a:rPr>
              <a:t>2</a:t>
            </a:r>
            <a:r>
              <a:rPr lang="en-GB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228" y="5065303"/>
            <a:ext cx="370614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6297596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SIC_56</a:t>
            </a:r>
          </a:p>
        </p:txBody>
      </p:sp>
    </p:spTree>
    <p:extLst>
      <p:ext uri="{BB962C8B-B14F-4D97-AF65-F5344CB8AC3E}">
        <p14:creationId xmlns:p14="http://schemas.microsoft.com/office/powerpoint/2010/main" val="72449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5000"/>
            <a:ext cx="9144000" cy="442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1572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62400" y="1600200"/>
            <a:ext cx="3775393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area of this triangle?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(Each square represents 1 cm</a:t>
            </a:r>
            <a:r>
              <a:rPr lang="en-GB" baseline="30000" dirty="0">
                <a:latin typeface="Comic Sans MS" panose="030F0702030302020204" pitchFamily="66" charset="0"/>
              </a:rPr>
              <a:t>2</a:t>
            </a:r>
            <a:r>
              <a:rPr lang="en-GB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5181335"/>
            <a:ext cx="407484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297596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SIC_56</a:t>
            </a:r>
          </a:p>
        </p:txBody>
      </p:sp>
    </p:spTree>
    <p:extLst>
      <p:ext uri="{BB962C8B-B14F-4D97-AF65-F5344CB8AC3E}">
        <p14:creationId xmlns:p14="http://schemas.microsoft.com/office/powerpoint/2010/main" val="1982541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5000"/>
            <a:ext cx="9144000" cy="442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1572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62400" y="1600200"/>
            <a:ext cx="3775393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area of this triangle?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(Each square represents 1 cm</a:t>
            </a:r>
            <a:r>
              <a:rPr lang="en-GB" baseline="30000" dirty="0">
                <a:latin typeface="Comic Sans MS" panose="030F0702030302020204" pitchFamily="66" charset="0"/>
              </a:rPr>
              <a:t>2</a:t>
            </a:r>
            <a:r>
              <a:rPr lang="en-GB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5181335"/>
            <a:ext cx="377026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297596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SIC_56</a:t>
            </a:r>
          </a:p>
        </p:txBody>
      </p:sp>
    </p:spTree>
    <p:extLst>
      <p:ext uri="{BB962C8B-B14F-4D97-AF65-F5344CB8AC3E}">
        <p14:creationId xmlns:p14="http://schemas.microsoft.com/office/powerpoint/2010/main" val="559218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5000"/>
            <a:ext cx="9144000" cy="442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1572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62400" y="1600200"/>
            <a:ext cx="3775393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area of this triangle?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(Each square represents 1 cm</a:t>
            </a:r>
            <a:r>
              <a:rPr lang="en-GB" baseline="30000" dirty="0">
                <a:latin typeface="Comic Sans MS" panose="030F0702030302020204" pitchFamily="66" charset="0"/>
              </a:rPr>
              <a:t>2</a:t>
            </a:r>
            <a:r>
              <a:rPr lang="en-GB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5181335"/>
            <a:ext cx="37221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F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297596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SIC_56</a:t>
            </a:r>
          </a:p>
        </p:txBody>
      </p:sp>
    </p:spTree>
    <p:extLst>
      <p:ext uri="{BB962C8B-B14F-4D97-AF65-F5344CB8AC3E}">
        <p14:creationId xmlns:p14="http://schemas.microsoft.com/office/powerpoint/2010/main" val="1856977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" y="1226439"/>
            <a:ext cx="9096756" cy="44051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1572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54900" y="1600200"/>
            <a:ext cx="3775393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area of this triangle?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(Each square represents 1 cm</a:t>
            </a:r>
            <a:r>
              <a:rPr lang="en-GB" baseline="30000" dirty="0">
                <a:latin typeface="Comic Sans MS" panose="030F0702030302020204" pitchFamily="66" charset="0"/>
              </a:rPr>
              <a:t>2</a:t>
            </a:r>
            <a:r>
              <a:rPr lang="en-GB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5181335"/>
            <a:ext cx="39466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6297596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SIC_56</a:t>
            </a:r>
          </a:p>
        </p:txBody>
      </p:sp>
    </p:spTree>
    <p:extLst>
      <p:ext uri="{BB962C8B-B14F-4D97-AF65-F5344CB8AC3E}">
        <p14:creationId xmlns:p14="http://schemas.microsoft.com/office/powerpoint/2010/main" val="838684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" y="1226439"/>
            <a:ext cx="9096756" cy="44051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1572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90525" y="1600200"/>
            <a:ext cx="3775393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area of this triangle?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(Each square represents 1 cm</a:t>
            </a:r>
            <a:r>
              <a:rPr lang="en-GB" baseline="30000" dirty="0">
                <a:latin typeface="Comic Sans MS" panose="030F0702030302020204" pitchFamily="66" charset="0"/>
              </a:rPr>
              <a:t>2</a:t>
            </a:r>
            <a:r>
              <a:rPr lang="en-GB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5181335"/>
            <a:ext cx="42030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297596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SIC_56</a:t>
            </a:r>
          </a:p>
        </p:txBody>
      </p:sp>
    </p:spTree>
    <p:extLst>
      <p:ext uri="{BB962C8B-B14F-4D97-AF65-F5344CB8AC3E}">
        <p14:creationId xmlns:p14="http://schemas.microsoft.com/office/powerpoint/2010/main" val="3444381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CD9FAD9-0EA3-46F3-9C47-D7DCBECAC8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" y="1226439"/>
            <a:ext cx="9096756" cy="44051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62400" y="1600200"/>
            <a:ext cx="3775393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area of this triangle?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(Each square represents 1 cm</a:t>
            </a:r>
            <a:r>
              <a:rPr lang="en-GB" baseline="30000" dirty="0">
                <a:latin typeface="Comic Sans MS" panose="030F0702030302020204" pitchFamily="66" charset="0"/>
              </a:rPr>
              <a:t>2</a:t>
            </a:r>
            <a:r>
              <a:rPr lang="en-GB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1572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</p:spTree>
    <p:extLst>
      <p:ext uri="{BB962C8B-B14F-4D97-AF65-F5344CB8AC3E}">
        <p14:creationId xmlns:p14="http://schemas.microsoft.com/office/powerpoint/2010/main" val="3234611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" y="1226439"/>
            <a:ext cx="9096756" cy="44051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1572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19275" y="1600200"/>
            <a:ext cx="3775393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area of this triangle?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(Each square represents 1 cm</a:t>
            </a:r>
            <a:r>
              <a:rPr lang="en-GB" baseline="30000" dirty="0">
                <a:latin typeface="Comic Sans MS" panose="030F0702030302020204" pitchFamily="66" charset="0"/>
              </a:rPr>
              <a:t>2</a:t>
            </a:r>
            <a:r>
              <a:rPr lang="en-GB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5181335"/>
            <a:ext cx="352982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6297596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SIC_56</a:t>
            </a:r>
          </a:p>
        </p:txBody>
      </p:sp>
    </p:spTree>
    <p:extLst>
      <p:ext uri="{BB962C8B-B14F-4D97-AF65-F5344CB8AC3E}">
        <p14:creationId xmlns:p14="http://schemas.microsoft.com/office/powerpoint/2010/main" val="1369401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" y="1226439"/>
            <a:ext cx="9096756" cy="44051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1572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59900" y="1600200"/>
            <a:ext cx="3775393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area of this triangle?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(Each square represents 1 cm</a:t>
            </a:r>
            <a:r>
              <a:rPr lang="en-GB" baseline="30000" dirty="0">
                <a:latin typeface="Comic Sans MS" panose="030F0702030302020204" pitchFamily="66" charset="0"/>
              </a:rPr>
              <a:t>2</a:t>
            </a:r>
            <a:r>
              <a:rPr lang="en-GB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5181335"/>
            <a:ext cx="38985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J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6297596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SIC_56</a:t>
            </a:r>
          </a:p>
        </p:txBody>
      </p:sp>
    </p:spTree>
    <p:extLst>
      <p:ext uri="{BB962C8B-B14F-4D97-AF65-F5344CB8AC3E}">
        <p14:creationId xmlns:p14="http://schemas.microsoft.com/office/powerpoint/2010/main" val="239871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33" y="1234241"/>
            <a:ext cx="9064535" cy="43895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1572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54900" y="1600200"/>
            <a:ext cx="3775393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area of this triangle?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(Each square represents 1 cm</a:t>
            </a:r>
            <a:r>
              <a:rPr lang="en-GB" baseline="30000" dirty="0">
                <a:latin typeface="Comic Sans MS" panose="030F0702030302020204" pitchFamily="66" charset="0"/>
              </a:rPr>
              <a:t>2</a:t>
            </a:r>
            <a:r>
              <a:rPr lang="en-GB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5181335"/>
            <a:ext cx="37221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6297596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SIC_56</a:t>
            </a:r>
          </a:p>
        </p:txBody>
      </p:sp>
    </p:spTree>
    <p:extLst>
      <p:ext uri="{BB962C8B-B14F-4D97-AF65-F5344CB8AC3E}">
        <p14:creationId xmlns:p14="http://schemas.microsoft.com/office/powerpoint/2010/main" val="34582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82" y="1069401"/>
            <a:ext cx="8955436" cy="47191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1572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31150" y="1600200"/>
            <a:ext cx="3775393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What’s the area of this triangle?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(Each square represents 1 cm</a:t>
            </a:r>
            <a:r>
              <a:rPr lang="en-GB" baseline="30000" dirty="0">
                <a:latin typeface="Comic Sans MS" panose="030F0702030302020204" pitchFamily="66" charset="0"/>
              </a:rPr>
              <a:t>2</a:t>
            </a:r>
            <a:r>
              <a:rPr lang="en-GB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4282" y="5326934"/>
            <a:ext cx="354584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6297596"/>
            <a:ext cx="917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SIC_56</a:t>
            </a:r>
          </a:p>
        </p:txBody>
      </p:sp>
    </p:spTree>
    <p:extLst>
      <p:ext uri="{BB962C8B-B14F-4D97-AF65-F5344CB8AC3E}">
        <p14:creationId xmlns:p14="http://schemas.microsoft.com/office/powerpoint/2010/main" val="59969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84" y="1226439"/>
            <a:ext cx="9096756" cy="44051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05240" y="1600200"/>
            <a:ext cx="2250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Here’s one method.</a:t>
            </a:r>
          </a:p>
        </p:txBody>
      </p:sp>
      <p:sp>
        <p:nvSpPr>
          <p:cNvPr id="2" name="Isosceles Triangle 1"/>
          <p:cNvSpPr/>
          <p:nvPr/>
        </p:nvSpPr>
        <p:spPr>
          <a:xfrm>
            <a:off x="562584" y="1524000"/>
            <a:ext cx="2904831" cy="2154936"/>
          </a:xfrm>
          <a:prstGeom prst="triangle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562583" y="3674852"/>
            <a:ext cx="2879456" cy="16226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Isosceles Triangle 4"/>
          <p:cNvSpPr/>
          <p:nvPr/>
        </p:nvSpPr>
        <p:spPr>
          <a:xfrm>
            <a:off x="3442039" y="3657600"/>
            <a:ext cx="4877130" cy="1639019"/>
          </a:xfrm>
          <a:prstGeom prst="triangle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72652" y="2467174"/>
                <a:ext cx="494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12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652" y="2467174"/>
                <a:ext cx="494046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665286" y="3301028"/>
                <a:ext cx="494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16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5286" y="3301028"/>
                <a:ext cx="49404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78410" y="4396530"/>
                <a:ext cx="3658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9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410" y="4396530"/>
                <a:ext cx="36580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389254" y="2912858"/>
                <a:ext cx="513282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𝟗𝟔</m:t>
                      </m:r>
                    </m:oMath>
                  </m:oMathPara>
                </a14:m>
                <a:endParaRPr lang="en-GB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9254" y="2912858"/>
                <a:ext cx="513282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809060" y="4307402"/>
                <a:ext cx="651139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𝟏𝟒𝟒</m:t>
                      </m:r>
                    </m:oMath>
                  </m:oMathPara>
                </a14:m>
                <a:endParaRPr lang="en-GB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9060" y="4307402"/>
                <a:ext cx="651139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483925" y="4919942"/>
                <a:ext cx="494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27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3925" y="4919942"/>
                <a:ext cx="494046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40109" y="4477109"/>
                <a:ext cx="875561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𝟏𝟐𝟏</m:t>
                      </m:r>
                      <m:r>
                        <a:rPr lang="en-GB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.</m:t>
                      </m:r>
                      <m:r>
                        <a:rPr lang="en-GB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𝟓</m:t>
                      </m:r>
                    </m:oMath>
                  </m:oMathPara>
                </a14:m>
                <a:endParaRPr lang="en-GB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0109" y="4477109"/>
                <a:ext cx="875561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186631" y="1388275"/>
                <a:ext cx="3772186" cy="159909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GB" b="1" dirty="0">
                    <a:solidFill>
                      <a:schemeClr val="tx2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1" i="1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GB" b="1" i="1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×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𝟐𝟏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×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𝟒𝟑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−(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𝟗𝟔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𝟏𝟒𝟒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𝟏𝟐𝟏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.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𝟓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GB" b="1" dirty="0">
                  <a:solidFill>
                    <a:schemeClr val="tx2"/>
                  </a:solidFill>
                </a:endParaRPr>
              </a:p>
              <a:p>
                <a:endParaRPr lang="en-GB" b="1" dirty="0">
                  <a:solidFill>
                    <a:schemeClr val="tx2"/>
                  </a:solidFill>
                </a:endParaRPr>
              </a:p>
              <a:p>
                <a:r>
                  <a:rPr lang="en-GB" b="1" dirty="0">
                    <a:solidFill>
                      <a:schemeClr val="tx2"/>
                    </a:solidFill>
                  </a:rPr>
                  <a:t>           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𝟒𝟓𝟏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.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𝟓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−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𝟑𝟔𝟏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.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𝟓</m:t>
                    </m:r>
                  </m:oMath>
                </a14:m>
                <a:endParaRPr lang="en-GB" b="1" dirty="0">
                  <a:solidFill>
                    <a:schemeClr val="tx2"/>
                  </a:solidFill>
                </a:endParaRPr>
              </a:p>
              <a:p>
                <a:endParaRPr lang="en-GB" b="1" dirty="0">
                  <a:solidFill>
                    <a:schemeClr val="tx2"/>
                  </a:solidFill>
                </a:endParaRPr>
              </a:p>
              <a:p>
                <a:r>
                  <a:rPr lang="en-GB" b="1" dirty="0">
                    <a:solidFill>
                      <a:schemeClr val="tx2"/>
                    </a:solidFill>
                  </a:rPr>
                  <a:t>	     </a:t>
                </a:r>
                <a14:m>
                  <m:oMath xmlns:m="http://schemas.openxmlformats.org/officeDocument/2006/math">
                    <m:r>
                      <a:rPr lang="en-GB" b="1" i="1" smtClean="0">
                        <a:solidFill>
                          <a:schemeClr val="tx2"/>
                        </a:solidFill>
                        <a:latin typeface="Cambria Math"/>
                      </a:rPr>
                      <m:t>𝟗𝟎</m:t>
                    </m:r>
                  </m:oMath>
                </a14:m>
                <a:endParaRPr lang="en-GB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6631" y="1388275"/>
                <a:ext cx="3772186" cy="159909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0730" y="3487932"/>
                <a:ext cx="494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21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30" y="3487932"/>
                <a:ext cx="494046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580436" y="5305195"/>
                <a:ext cx="494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43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0436" y="5305195"/>
                <a:ext cx="494046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291572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</p:spTree>
    <p:extLst>
      <p:ext uri="{BB962C8B-B14F-4D97-AF65-F5344CB8AC3E}">
        <p14:creationId xmlns:p14="http://schemas.microsoft.com/office/powerpoint/2010/main" val="502569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/>
      <p:bldP spid="9" grpId="0"/>
      <p:bldP spid="10" grpId="0"/>
      <p:bldP spid="11" grpId="0" animBg="1"/>
      <p:bldP spid="12" grpId="0" animBg="1"/>
      <p:bldP spid="13" grpId="0"/>
      <p:bldP spid="14" grpId="0" animBg="1"/>
      <p:bldP spid="15" grpId="0" uiExpand="1" build="p" animBg="1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84" y="1226439"/>
            <a:ext cx="9096756" cy="44051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186631" y="1388275"/>
                <a:ext cx="3772186" cy="223689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GB" b="1" dirty="0">
                    <a:solidFill>
                      <a:schemeClr val="tx2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1" i="1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GB" b="1" i="1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×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𝟐𝟏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×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𝟒𝟑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−(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𝟗𝟔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𝟏𝟒𝟒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𝟏𝟐𝟏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.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𝟓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GB" b="1" dirty="0">
                  <a:solidFill>
                    <a:schemeClr val="tx2"/>
                  </a:solidFill>
                </a:endParaRPr>
              </a:p>
              <a:p>
                <a:endParaRPr lang="en-GB" b="1" dirty="0">
                  <a:solidFill>
                    <a:schemeClr val="tx2"/>
                  </a:solidFill>
                </a:endParaRPr>
              </a:p>
              <a:p>
                <a:r>
                  <a:rPr lang="en-GB" b="1" dirty="0">
                    <a:solidFill>
                      <a:schemeClr val="tx2"/>
                    </a:solidFill>
                  </a:rPr>
                  <a:t>            </a:t>
                </a:r>
                <a14:m>
                  <m:oMath xmlns:m="http://schemas.openxmlformats.org/officeDocument/2006/math"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𝟒𝟓𝟏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.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𝟓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−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𝟑𝟔𝟏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.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𝟓</m:t>
                    </m:r>
                  </m:oMath>
                </a14:m>
                <a:endParaRPr lang="en-GB" b="1" dirty="0">
                  <a:solidFill>
                    <a:schemeClr val="tx2"/>
                  </a:solidFill>
                </a:endParaRPr>
              </a:p>
              <a:p>
                <a:endParaRPr lang="en-GB" b="1" dirty="0">
                  <a:solidFill>
                    <a:schemeClr val="tx2"/>
                  </a:solidFill>
                </a:endParaRPr>
              </a:p>
              <a:p>
                <a:r>
                  <a:rPr lang="en-GB" b="1" dirty="0">
                    <a:solidFill>
                      <a:schemeClr val="tx2"/>
                    </a:solidFill>
                  </a:rPr>
                  <a:t>	     </a:t>
                </a:r>
                <a14:m>
                  <m:oMath xmlns:m="http://schemas.openxmlformats.org/officeDocument/2006/math">
                    <m:r>
                      <a:rPr lang="en-GB" b="1" i="1" smtClean="0">
                        <a:solidFill>
                          <a:schemeClr val="tx2"/>
                        </a:solidFill>
                        <a:latin typeface="Cambria Math"/>
                      </a:rPr>
                      <m:t>𝟗𝟎</m:t>
                    </m:r>
                  </m:oMath>
                </a14:m>
                <a:endParaRPr lang="en-GB" b="1" dirty="0">
                  <a:solidFill>
                    <a:schemeClr val="tx2"/>
                  </a:solidFill>
                </a:endParaRPr>
              </a:p>
              <a:p>
                <a:endParaRPr lang="en-GB" b="1" dirty="0">
                  <a:solidFill>
                    <a:schemeClr val="tx2"/>
                  </a:solidFill>
                </a:endParaRPr>
              </a:p>
              <a:p>
                <a:r>
                  <a:rPr lang="en-GB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	Area is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solidFill>
                          <a:schemeClr val="tx2"/>
                        </a:solidFill>
                        <a:latin typeface="Cambria Math"/>
                      </a:rPr>
                      <m:t>𝟗𝟎</m:t>
                    </m:r>
                  </m:oMath>
                </a14:m>
                <a:r>
                  <a:rPr lang="en-GB" b="1" dirty="0">
                    <a:solidFill>
                      <a:schemeClr val="tx2"/>
                    </a:solidFill>
                  </a:rPr>
                  <a:t> </a:t>
                </a:r>
                <a:r>
                  <a:rPr lang="en-GB" b="1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cm</a:t>
                </a:r>
                <a:r>
                  <a:rPr lang="en-GB" b="1" baseline="30000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n-GB" b="1" dirty="0">
                    <a:solidFill>
                      <a:schemeClr val="tx2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6631" y="1388275"/>
                <a:ext cx="3772186" cy="2236894"/>
              </a:xfrm>
              <a:prstGeom prst="rect">
                <a:avLst/>
              </a:prstGeom>
              <a:blipFill rotWithShape="1">
                <a:blip r:embed="rId3"/>
                <a:stretch>
                  <a:fillRect b="-29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212065" y="4955426"/>
            <a:ext cx="671369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Can you think of another way using just one area calculation?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1572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</p:spTree>
    <p:extLst>
      <p:ext uri="{BB962C8B-B14F-4D97-AF65-F5344CB8AC3E}">
        <p14:creationId xmlns:p14="http://schemas.microsoft.com/office/powerpoint/2010/main" val="3755515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6875" y="1155328"/>
            <a:ext cx="498085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HINT:   These triangles have the same area.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1572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  <p:sp>
        <p:nvSpPr>
          <p:cNvPr id="2" name="Isosceles Triangle 1"/>
          <p:cNvSpPr>
            <a:spLocks noChangeAspect="1"/>
          </p:cNvSpPr>
          <p:nvPr/>
        </p:nvSpPr>
        <p:spPr>
          <a:xfrm>
            <a:off x="752534" y="2247878"/>
            <a:ext cx="2159623" cy="1793973"/>
          </a:xfrm>
          <a:prstGeom prst="triangle">
            <a:avLst>
              <a:gd name="adj" fmla="val 307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Freeform 2"/>
          <p:cNvSpPr>
            <a:spLocks noChangeAspect="1"/>
          </p:cNvSpPr>
          <p:nvPr/>
        </p:nvSpPr>
        <p:spPr>
          <a:xfrm>
            <a:off x="3450866" y="2247878"/>
            <a:ext cx="4109075" cy="1793973"/>
          </a:xfrm>
          <a:custGeom>
            <a:avLst/>
            <a:gdLst>
              <a:gd name="connsiteX0" fmla="*/ 0 w 4150581"/>
              <a:gd name="connsiteY0" fmla="*/ 1796995 h 1796995"/>
              <a:gd name="connsiteX1" fmla="*/ 2178657 w 4150581"/>
              <a:gd name="connsiteY1" fmla="*/ 1789043 h 1796995"/>
              <a:gd name="connsiteX2" fmla="*/ 4150581 w 4150581"/>
              <a:gd name="connsiteY2" fmla="*/ 0 h 1796995"/>
              <a:gd name="connsiteX3" fmla="*/ 0 w 4150581"/>
              <a:gd name="connsiteY3" fmla="*/ 1796995 h 1796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50581" h="1796995">
                <a:moveTo>
                  <a:pt x="0" y="1796995"/>
                </a:moveTo>
                <a:lnTo>
                  <a:pt x="2178657" y="1789043"/>
                </a:lnTo>
                <a:lnTo>
                  <a:pt x="4150581" y="0"/>
                </a:lnTo>
                <a:lnTo>
                  <a:pt x="0" y="1796995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52534" y="4386891"/>
            <a:ext cx="2159623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458230" y="4392649"/>
            <a:ext cx="2159623" cy="0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648512" y="4207983"/>
                <a:ext cx="367665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8512" y="4207983"/>
                <a:ext cx="367665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414716" y="4205110"/>
                <a:ext cx="367665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𝑏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4716" y="4205110"/>
                <a:ext cx="367665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/>
          <p:cNvCxnSpPr/>
          <p:nvPr/>
        </p:nvCxnSpPr>
        <p:spPr>
          <a:xfrm>
            <a:off x="183218" y="4050477"/>
            <a:ext cx="8503609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83218" y="2244775"/>
            <a:ext cx="8503609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8013940" y="2244775"/>
            <a:ext cx="0" cy="1805702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830107" y="2856524"/>
                <a:ext cx="369780" cy="36933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h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0107" y="2856524"/>
                <a:ext cx="36978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494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84" y="1226439"/>
            <a:ext cx="9096756" cy="44051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1769909" y="381000"/>
            <a:ext cx="7086600" cy="53340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Isosceles Triangle 1"/>
          <p:cNvSpPr>
            <a:spLocks noChangeAspect="1"/>
          </p:cNvSpPr>
          <p:nvPr/>
        </p:nvSpPr>
        <p:spPr>
          <a:xfrm rot="12077615">
            <a:off x="205882" y="2554643"/>
            <a:ext cx="5966669" cy="989400"/>
          </a:xfrm>
          <a:prstGeom prst="triangle">
            <a:avLst>
              <a:gd name="adj" fmla="val 41536"/>
            </a:avLst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-931896" y="383272"/>
            <a:ext cx="7086600" cy="53340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1572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69900" y="1600200"/>
            <a:ext cx="4095993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The blue triangle has the same area.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Its base and height are the same.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11344" y="3687397"/>
            <a:ext cx="6408442" cy="1628984"/>
            <a:chOff x="811344" y="3687397"/>
            <a:chExt cx="6408442" cy="1628984"/>
          </a:xfrm>
        </p:grpSpPr>
        <p:sp>
          <p:nvSpPr>
            <p:cNvPr id="16" name="TextBox 15"/>
            <p:cNvSpPr txBox="1"/>
            <p:nvPr/>
          </p:nvSpPr>
          <p:spPr>
            <a:xfrm>
              <a:off x="2505638" y="4947049"/>
              <a:ext cx="152157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Parallel lines</a:t>
              </a:r>
            </a:p>
          </p:txBody>
        </p:sp>
        <p:sp>
          <p:nvSpPr>
            <p:cNvPr id="3" name="Arc 2"/>
            <p:cNvSpPr/>
            <p:nvPr/>
          </p:nvSpPr>
          <p:spPr>
            <a:xfrm>
              <a:off x="3048340" y="3687397"/>
              <a:ext cx="1954164" cy="1460664"/>
            </a:xfrm>
            <a:prstGeom prst="arc">
              <a:avLst>
                <a:gd name="adj1" fmla="val 1400263"/>
                <a:gd name="adj2" fmla="val 5508858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Arc 17"/>
            <p:cNvSpPr/>
            <p:nvPr/>
          </p:nvSpPr>
          <p:spPr>
            <a:xfrm>
              <a:off x="811344" y="3689346"/>
              <a:ext cx="6408442" cy="1460664"/>
            </a:xfrm>
            <a:prstGeom prst="arc">
              <a:avLst>
                <a:gd name="adj1" fmla="val 88290"/>
                <a:gd name="adj2" fmla="val 5508858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688262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84" y="1226439"/>
            <a:ext cx="9096756" cy="44051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1769909" y="381000"/>
            <a:ext cx="7086600" cy="53340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Isosceles Triangle 1"/>
          <p:cNvSpPr>
            <a:spLocks noChangeAspect="1"/>
          </p:cNvSpPr>
          <p:nvPr/>
        </p:nvSpPr>
        <p:spPr>
          <a:xfrm rot="12077615">
            <a:off x="205882" y="2554643"/>
            <a:ext cx="5966669" cy="989400"/>
          </a:xfrm>
          <a:prstGeom prst="triangle">
            <a:avLst>
              <a:gd name="adj" fmla="val 41536"/>
            </a:avLst>
          </a:prstGeom>
          <a:solidFill>
            <a:schemeClr val="accent1">
              <a:alpha val="1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73564" y="1515761"/>
            <a:ext cx="8682945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1572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15564" y="1572904"/>
            <a:ext cx="408660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This blue triangle has the same area as the previous blue triangle.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Its base and height are the same.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3564" y="3688065"/>
            <a:ext cx="8682945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Isosceles Triangle 18"/>
          <p:cNvSpPr>
            <a:spLocks noChangeAspect="1"/>
          </p:cNvSpPr>
          <p:nvPr/>
        </p:nvSpPr>
        <p:spPr>
          <a:xfrm>
            <a:off x="3448849" y="1531897"/>
            <a:ext cx="2691442" cy="2155184"/>
          </a:xfrm>
          <a:prstGeom prst="triangle">
            <a:avLst>
              <a:gd name="adj" fmla="val 0"/>
            </a:avLst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959164" y="2398934"/>
                <a:ext cx="494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12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9164" y="2398934"/>
                <a:ext cx="49404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556774" y="3683172"/>
                <a:ext cx="494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1</m:t>
                      </m:r>
                      <m:r>
                        <a:rPr lang="en-GB" b="0" i="1" dirty="0" smtClean="0">
                          <a:latin typeface="Cambria Math"/>
                        </a:rPr>
                        <m:t>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6774" y="3683172"/>
                <a:ext cx="494046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006732" y="4254304"/>
                <a:ext cx="2002471" cy="49109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GB" b="1" dirty="0">
                    <a:solidFill>
                      <a:schemeClr val="tx2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1" i="1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GB" b="1" i="1" dirty="0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×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𝟏𝟐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</a:rPr>
                      <m:t>×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𝟏𝟓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r>
                      <a:rPr lang="en-GB" b="1" i="1" dirty="0" smtClean="0">
                        <a:solidFill>
                          <a:schemeClr val="tx2"/>
                        </a:solidFill>
                        <a:latin typeface="Cambria Math"/>
                      </a:rPr>
                      <m:t>𝟗𝟎</m:t>
                    </m:r>
                  </m:oMath>
                </a14:m>
                <a:endParaRPr lang="en-GB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6732" y="4254304"/>
                <a:ext cx="2002471" cy="491096"/>
              </a:xfrm>
              <a:prstGeom prst="rect">
                <a:avLst/>
              </a:prstGeom>
              <a:blipFill rotWithShape="1">
                <a:blip r:embed="rId6"/>
                <a:stretch>
                  <a:fillRect b="-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0312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  <p:bldP spid="20" grpId="0"/>
      <p:bldP spid="21" grpId="0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84" y="1226439"/>
            <a:ext cx="9096756" cy="44051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1769909" y="381000"/>
            <a:ext cx="7086600" cy="53340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-931896" y="383272"/>
            <a:ext cx="7086600" cy="53340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1572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216588" y="1627496"/>
                <a:ext cx="2422915" cy="122251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20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𝟐𝟎</m:t>
                      </m:r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𝒉</m:t>
                      </m:r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𝟗𝟎</m:t>
                      </m:r>
                    </m:oMath>
                  </m:oMathPara>
                </a14:m>
                <a:endParaRPr lang="en-GB" sz="2000" b="1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𝒉</m:t>
                      </m:r>
                      <m:r>
                        <a:rPr lang="en-GB" b="1" i="1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GB" b="1" i="1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𝟗</m:t>
                      </m:r>
                    </m:oMath>
                  </m:oMathPara>
                </a14:m>
                <a:endParaRPr lang="en-GB" b="1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6588" y="1627496"/>
                <a:ext cx="2422915" cy="122251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608590" y="3687397"/>
            <a:ext cx="6611196" cy="1780810"/>
            <a:chOff x="608590" y="3687397"/>
            <a:chExt cx="6611196" cy="1780810"/>
          </a:xfrm>
        </p:grpSpPr>
        <p:sp>
          <p:nvSpPr>
            <p:cNvPr id="16" name="TextBox 15"/>
            <p:cNvSpPr txBox="1"/>
            <p:nvPr/>
          </p:nvSpPr>
          <p:spPr>
            <a:xfrm>
              <a:off x="608590" y="4821876"/>
              <a:ext cx="339020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 is the distance between these parallel lines ?</a:t>
              </a:r>
            </a:p>
          </p:txBody>
        </p:sp>
        <p:sp>
          <p:nvSpPr>
            <p:cNvPr id="3" name="Arc 2"/>
            <p:cNvSpPr/>
            <p:nvPr/>
          </p:nvSpPr>
          <p:spPr>
            <a:xfrm>
              <a:off x="3048340" y="3687397"/>
              <a:ext cx="1954164" cy="1460664"/>
            </a:xfrm>
            <a:prstGeom prst="arc">
              <a:avLst>
                <a:gd name="adj1" fmla="val 1400263"/>
                <a:gd name="adj2" fmla="val 5508858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Arc 17"/>
            <p:cNvSpPr/>
            <p:nvPr/>
          </p:nvSpPr>
          <p:spPr>
            <a:xfrm>
              <a:off x="811344" y="3689346"/>
              <a:ext cx="6408442" cy="1460664"/>
            </a:xfrm>
            <a:prstGeom prst="arc">
              <a:avLst>
                <a:gd name="adj1" fmla="val 88290"/>
                <a:gd name="adj2" fmla="val 5508858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668470" y="3349594"/>
                <a:ext cx="5132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 dirty="0" smtClean="0">
                          <a:solidFill>
                            <a:schemeClr val="tx2"/>
                          </a:solidFill>
                          <a:latin typeface="Cambria Math"/>
                        </a:rPr>
                        <m:t>𝟗𝟎</m:t>
                      </m:r>
                    </m:oMath>
                  </m:oMathPara>
                </a14:m>
                <a:endParaRPr lang="en-GB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8470" y="3349594"/>
                <a:ext cx="513281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Isosceles Triangle 14"/>
          <p:cNvSpPr/>
          <p:nvPr/>
        </p:nvSpPr>
        <p:spPr>
          <a:xfrm>
            <a:off x="562584" y="1524000"/>
            <a:ext cx="2904831" cy="2154936"/>
          </a:xfrm>
          <a:prstGeom prst="triangle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4028" y="2467174"/>
                <a:ext cx="494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12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28" y="2467174"/>
                <a:ext cx="494046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665286" y="3683172"/>
                <a:ext cx="494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16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5286" y="3683172"/>
                <a:ext cx="494046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599318" y="2607252"/>
                <a:ext cx="49404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20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9318" y="2607252"/>
                <a:ext cx="494046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6752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animBg="1"/>
      <p:bldP spid="13" grpId="0"/>
      <p:bldP spid="15" grpId="0" animBg="1"/>
      <p:bldP spid="17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84" y="1226439"/>
            <a:ext cx="9096756" cy="440512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1769909" y="381000"/>
            <a:ext cx="7086600" cy="53340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-931896" y="383272"/>
            <a:ext cx="7086600" cy="533400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15728" y="219322"/>
            <a:ext cx="2874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Sloping Triangle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216588" y="1627496"/>
                <a:ext cx="2408929" cy="177651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20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GB" sz="200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𝟐𝟎</m:t>
                      </m:r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𝒉</m:t>
                      </m:r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GB" sz="2000" b="1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𝟗𝟎</m:t>
                      </m:r>
                    </m:oMath>
                  </m:oMathPara>
                </a14:m>
                <a:endParaRPr lang="en-GB" sz="2000" b="1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1" i="1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𝒉</m:t>
                      </m:r>
                      <m:r>
                        <a:rPr lang="en-GB" b="1" i="1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GB" b="1" i="1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</a:rPr>
                        <m:t>𝟗</m:t>
                      </m:r>
                    </m:oMath>
                  </m:oMathPara>
                </a14:m>
                <a:endParaRPr lang="en-GB" b="1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  <a:p>
                <a:endParaRPr lang="en-GB" b="1" dirty="0">
                  <a:solidFill>
                    <a:schemeClr val="tx2"/>
                  </a:solidFill>
                  <a:latin typeface="Comic Sans MS" panose="030F0702030302020204" pitchFamily="66" charset="0"/>
                </a:endParaRPr>
              </a:p>
              <a:p>
                <a:r>
                  <a:rPr lang="en-GB" dirty="0">
                    <a:solidFill>
                      <a:schemeClr val="tx2"/>
                    </a:solidFill>
                    <a:latin typeface="Comic Sans MS" panose="030F0702030302020204" pitchFamily="66" charset="0"/>
                  </a:rPr>
                  <a:t>The distance is 9 cm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6588" y="1627496"/>
                <a:ext cx="2408929" cy="1776512"/>
              </a:xfrm>
              <a:prstGeom prst="rect">
                <a:avLst/>
              </a:prstGeom>
              <a:blipFill rotWithShape="1">
                <a:blip r:embed="rId4"/>
                <a:stretch>
                  <a:fillRect l="-2278" r="-1013" b="-48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608590" y="3687397"/>
            <a:ext cx="6611196" cy="1780810"/>
            <a:chOff x="608590" y="3687397"/>
            <a:chExt cx="6611196" cy="1780810"/>
          </a:xfrm>
        </p:grpSpPr>
        <p:sp>
          <p:nvSpPr>
            <p:cNvPr id="16" name="TextBox 15"/>
            <p:cNvSpPr txBox="1"/>
            <p:nvPr/>
          </p:nvSpPr>
          <p:spPr>
            <a:xfrm>
              <a:off x="608590" y="4821876"/>
              <a:ext cx="3390201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dirty="0">
                  <a:latin typeface="Comic Sans MS" panose="030F0702030302020204" pitchFamily="66" charset="0"/>
                </a:rPr>
                <a:t>What is the distance between these parallel lines ?</a:t>
              </a:r>
            </a:p>
          </p:txBody>
        </p:sp>
        <p:sp>
          <p:nvSpPr>
            <p:cNvPr id="3" name="Arc 2"/>
            <p:cNvSpPr/>
            <p:nvPr/>
          </p:nvSpPr>
          <p:spPr>
            <a:xfrm>
              <a:off x="3048340" y="3687397"/>
              <a:ext cx="1954164" cy="1460664"/>
            </a:xfrm>
            <a:prstGeom prst="arc">
              <a:avLst>
                <a:gd name="adj1" fmla="val 1400263"/>
                <a:gd name="adj2" fmla="val 5508858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Arc 17"/>
            <p:cNvSpPr/>
            <p:nvPr/>
          </p:nvSpPr>
          <p:spPr>
            <a:xfrm>
              <a:off x="811344" y="3689346"/>
              <a:ext cx="6408442" cy="1460664"/>
            </a:xfrm>
            <a:prstGeom prst="arc">
              <a:avLst>
                <a:gd name="adj1" fmla="val 88290"/>
                <a:gd name="adj2" fmla="val 5508858"/>
              </a:avLst>
            </a:prstGeom>
            <a:ln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884582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471</Words>
  <Application>Microsoft Office PowerPoint</Application>
  <PresentationFormat>On-screen Show (4:3)</PresentationFormat>
  <Paragraphs>140</Paragraphs>
  <Slides>23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Bradley Hand ITC</vt:lpstr>
      <vt:lpstr>Calibri</vt:lpstr>
      <vt:lpstr>Cambria Math</vt:lpstr>
      <vt:lpstr>Comic Sans MS</vt:lpstr>
      <vt:lpstr>Office Theme</vt:lpstr>
      <vt:lpstr>Sloping Triangle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Triangle Area</dc:title>
  <dc:creator>John</dc:creator>
  <cp:lastModifiedBy>John Burke</cp:lastModifiedBy>
  <cp:revision>41</cp:revision>
  <cp:lastPrinted>2017-03-19T14:48:16Z</cp:lastPrinted>
  <dcterms:created xsi:type="dcterms:W3CDTF">2017-02-17T21:43:04Z</dcterms:created>
  <dcterms:modified xsi:type="dcterms:W3CDTF">2020-08-05T09:37:16Z</dcterms:modified>
</cp:coreProperties>
</file>